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017" r:id="rId3"/>
    <p:sldId id="1018" r:id="rId4"/>
    <p:sldId id="1020" r:id="rId5"/>
    <p:sldId id="1063" r:id="rId6"/>
    <p:sldId id="1022" r:id="rId7"/>
    <p:sldId id="1060" r:id="rId8"/>
    <p:sldId id="1061" r:id="rId9"/>
    <p:sldId id="1024" r:id="rId10"/>
    <p:sldId id="1025" r:id="rId11"/>
    <p:sldId id="1062" r:id="rId12"/>
    <p:sldId id="1026" r:id="rId13"/>
    <p:sldId id="1027" r:id="rId14"/>
    <p:sldId id="1028"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科学与文化论著研习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5  </a:t>
            </a:r>
            <a:r>
              <a:rPr lang="zh-CN" altLang="en-US" sz="4800" b="0" dirty="0">
                <a:solidFill>
                  <a:srgbClr val="000000"/>
                </a:solidFill>
                <a:latin typeface="微软雅黑" panose="020B0503020204020204" pitchFamily="34" charset="-122"/>
                <a:ea typeface="微软雅黑" panose="020B0503020204020204" pitchFamily="34" charset="-122"/>
              </a:rPr>
              <a:t>人应当坚持正义</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选项信息归位，与原文比对理解，找出答案。这类题目重点考查文中的观点与选项中的观点是否一致，错误类型主要有无中生有、张冠李戴、曲解文意、偷换概念、混淆范围、强加因果等。考查的方式是改变句子含意从而使选项的观点和文中的观点不一致或将文中他人的观点和作者的观点混淆，或对文中的观点进行错误概括等。</a:t>
            </a:r>
            <a:endParaRPr lang="zh-CN" altLang="en-US"/>
          </a:p>
        </p:txBody>
      </p:sp>
    </p:spTree>
    <p:extLst>
      <p:ext uri="{BB962C8B-B14F-4D97-AF65-F5344CB8AC3E}">
        <p14:creationId xmlns:p14="http://schemas.microsoft.com/office/powerpoint/2010/main" val="504019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简答题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概括作者在文中的观点态度，一要注意着眼于全文，不能只盯住局部。作者直接表述的观点可从字面上看出来，分散在文中各个部分的观点需要综合与概括。二要注意把握关键句。找准关键句有助于准确分析作者的观点态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6797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2"/>
          <a:stretch>
            <a:fillRect/>
          </a:stretch>
        </p:blipFill>
        <p:spPr>
          <a:xfrm>
            <a:off x="360853" y="4865297"/>
            <a:ext cx="2007131" cy="369511"/>
          </a:xfrm>
          <a:prstGeom prst="rect">
            <a:avLst/>
          </a:prstGeom>
        </p:spPr>
      </p:pic>
      <p:pic>
        <p:nvPicPr>
          <p:cNvPr id="4" name="手指.eps" descr="id:2147488277;FounderCES"/>
          <p:cNvPicPr/>
          <p:nvPr/>
        </p:nvPicPr>
        <p:blipFill>
          <a:blip r:embed="rId3"/>
          <a:stretch>
            <a:fillRect/>
          </a:stretch>
        </p:blipFill>
        <p:spPr>
          <a:xfrm>
            <a:off x="2494806" y="4924004"/>
            <a:ext cx="581025" cy="252095"/>
          </a:xfrm>
          <a:prstGeom prst="rect">
            <a:avLst/>
          </a:prstGeom>
        </p:spPr>
      </p:pic>
      <p:sp>
        <p:nvSpPr>
          <p:cNvPr id="5" name="矩形 4"/>
          <p:cNvSpPr/>
          <p:nvPr/>
        </p:nvSpPr>
        <p:spPr>
          <a:xfrm>
            <a:off x="3125709" y="4726885"/>
            <a:ext cx="6094938" cy="576248"/>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本课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信息类阅读拓展提优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7</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P19</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3900235"/>
          </a:xfrm>
        </p:spPr>
        <p:txBody>
          <a:bodyPr/>
          <a:lstStyle/>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概括性强的句子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入手：有的文章的观点是直接表述的，抓住了概括性强又表达某种看法的句子，就抓住了作者的观点态度。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文中运用的材料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入手：文中运用的材料，不论是事实还是文献资料，总是要表达一定的观点的。因此，从分析材料入手，是分析概括作者观点态度的重要途径。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作者的评述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入手：有时候，作者把自己的观点态度隐含在具体的评述之中而不直接说出。因此答题时可从分析具体的评述入手，提出精要，作出概括。</a:t>
            </a:r>
            <a:endParaRPr lang="zh-CN" altLang="en-US"/>
          </a:p>
        </p:txBody>
      </p:sp>
    </p:spTree>
    <p:extLst>
      <p:ext uri="{BB962C8B-B14F-4D97-AF65-F5344CB8AC3E}">
        <p14:creationId xmlns:p14="http://schemas.microsoft.com/office/powerpoint/2010/main" val="18869967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308324"/>
          </a:xfrm>
        </p:spPr>
        <p:txBody>
          <a:bodyPr/>
          <a:lstStyle/>
          <a:p>
            <a:pPr hangingPunct="0">
              <a:spcAft>
                <a:spcPts val="0"/>
              </a:spcAft>
            </a:pP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753110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为善则预，为恶则去。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颜之推《颜氏家训》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950595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修身洁行，言必由绳墨。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王安石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950595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正义胜似法律。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米南德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Tree>
    <p:extLst>
      <p:ext uri="{BB962C8B-B14F-4D97-AF65-F5344CB8AC3E}">
        <p14:creationId xmlns:p14="http://schemas.microsoft.com/office/powerpoint/2010/main" val="3312500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坚守哲人的节操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苏格拉底是古希腊哲学家，他认为哲学的目的不在于认识自然，而在于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认识自己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美德即知识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，知识的对象即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。当时奴隶主统治者控告他传播异说、毒害青年、反对民主之罪，判他死刑。他从容地对法官说：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作为一位哲人，我坚持哲人的节操，如果你们提出条件，说只要我以后不再从事哲学研究，就</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可以放了我，让我活下去，那么我的回答是，只要我活着，我就不会放弃我的信仰。</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格拉底誓死坚持真理的气节，值得后世景仰。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spc="-100"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spc="-100"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信仰</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节操</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坚持</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执着</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真理</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认识自己</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坦然</a:t>
            </a:r>
            <a:r>
              <a:rPr lang="zh-CN" altLang="zh-CN" b="1" spc="-100"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面</a:t>
            </a:r>
            <a:endParaRPr lang="en-US" altLang="zh-CN" b="1" spc="-100"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pc="-100"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spc="-100"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806927"/>
            <a:ext cx="2023318" cy="389825"/>
          </a:xfrm>
          <a:prstGeom prst="rect">
            <a:avLst/>
          </a:prstGeom>
        </p:spPr>
      </p:pic>
      <p:grpSp>
        <p:nvGrpSpPr>
          <p:cNvPr id="6" name="组合 5"/>
          <p:cNvGrpSpPr/>
          <p:nvPr/>
        </p:nvGrpSpPr>
        <p:grpSpPr>
          <a:xfrm>
            <a:off x="478582" y="1340768"/>
            <a:ext cx="864096" cy="461665"/>
            <a:chOff x="342748" y="1248196"/>
            <a:chExt cx="864096"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extLst>
      <p:ext uri="{BB962C8B-B14F-4D97-AF65-F5344CB8AC3E}">
        <p14:creationId xmlns:p14="http://schemas.microsoft.com/office/powerpoint/2010/main" val="1683606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44077" y="4690640"/>
            <a:ext cx="961930" cy="390525"/>
          </a:xfrm>
          <a:prstGeom prst="rect">
            <a:avLst/>
          </a:prstGeom>
        </p:spPr>
      </p:pic>
      <p:pic>
        <p:nvPicPr>
          <p:cNvPr id="10" name="图片 9"/>
          <p:cNvPicPr>
            <a:picLocks noChangeAspect="1"/>
          </p:cNvPicPr>
          <p:nvPr/>
        </p:nvPicPr>
        <p:blipFill>
          <a:blip r:embed="rId2"/>
          <a:stretch>
            <a:fillRect/>
          </a:stretch>
        </p:blipFill>
        <p:spPr>
          <a:xfrm>
            <a:off x="461329" y="3569197"/>
            <a:ext cx="1249962" cy="390525"/>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332876"/>
            <a:ext cx="2015491" cy="371186"/>
          </a:xfrm>
          <a:prstGeom prst="rect">
            <a:avLst/>
          </a:prstGeom>
        </p:spPr>
      </p:pic>
      <p:sp>
        <p:nvSpPr>
          <p:cNvPr id="3" name="内容占位符 2"/>
          <p:cNvSpPr>
            <a:spLocks noGrp="1"/>
          </p:cNvSpPr>
          <p:nvPr>
            <p:ph idx="1"/>
          </p:nvPr>
        </p:nvSpPr>
        <p:spPr>
          <a:xfrm>
            <a:off x="360854" y="1774557"/>
            <a:ext cx="11485848" cy="3416320"/>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3A304"/>
                </a:solidFill>
                <a:latin typeface="+mn-ea"/>
                <a:cs typeface="Times New Roman" panose="02020603050405020304" pitchFamily="18" charset="0"/>
              </a:rPr>
              <a:t>无可非议</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mn-ea"/>
                <a:cs typeface="Times New Roman" panose="02020603050405020304" pitchFamily="18" charset="0"/>
              </a:rPr>
              <a:t>无可厚非</a:t>
            </a:r>
            <a:endParaRPr lang="zh-CN" altLang="zh-CN" sz="105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无可非议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：没有什么可以指摘的，表示言行合乎情理。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江西卷</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外交部发言人表示中国海监船进入钓鱼岛海域活动无可非议。</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mn-ea"/>
                <a:cs typeface="Times New Roman" panose="02020603050405020304" pitchFamily="18" charset="0"/>
              </a:rPr>
              <a:t>√</a:t>
            </a:r>
            <a:r>
              <a:rPr lang="en-US" altLang="zh-CN" b="1" spc="-100" dirty="0">
                <a:solidFill>
                  <a:srgbClr val="000000"/>
                </a:solidFill>
                <a:latin typeface="+mn-ea"/>
                <a:cs typeface="Times New Roman" panose="02020603050405020304" pitchFamily="18" charset="0"/>
              </a:rPr>
              <a:t>)</a:t>
            </a:r>
            <a:endParaRPr lang="zh-CN" altLang="zh-CN" sz="1050" spc="-10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无可厚非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：不可过分指摘，表示虽有缺点，但是可以理解或原谅。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不必加以指摘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35183" y="908720"/>
            <a:ext cx="961930" cy="390525"/>
          </a:xfrm>
          <a:prstGeom prst="rect">
            <a:avLst/>
          </a:prstGeom>
        </p:spPr>
      </p:pic>
      <p:pic>
        <p:nvPicPr>
          <p:cNvPr id="7" name="图片 6"/>
          <p:cNvPicPr>
            <a:picLocks noChangeAspect="1"/>
          </p:cNvPicPr>
          <p:nvPr/>
        </p:nvPicPr>
        <p:blipFill>
          <a:blip r:embed="rId2"/>
          <a:stretch>
            <a:fillRect/>
          </a:stretch>
        </p:blipFill>
        <p:spPr>
          <a:xfrm>
            <a:off x="455487" y="3103464"/>
            <a:ext cx="1249962" cy="390525"/>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肯定程度不同。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无可非议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表示所说所做完全合乎情理，肯定程度高。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无可厚非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表示言行虽然有不足，但还是有可取之处，可以原谅，肯定程度低。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评判立场不同。说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无可非议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，表示是非已经很明确。说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无可厚非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，表示说话人公正合理，实事求是。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大力发展民宿乡村旅游本</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无可非议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但在现实中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一些民宿只关注赚钱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却忽视了生态环境保护。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作者的动机</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无可厚非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但客观效果却不尽符合作者的动机。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对　话　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对话体是艺术、政治、哲学和科学著作中常用的一种文体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文体的著作采用两个或多个角色对话的形式，原则上区别于其他体裁作品中用以表现人物性格和作为艺术语言手段的对话。对话体著作通常设置尖锐的冲突，对话双方发表各自的见解，而最终表露出作者关于论争的倾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1045409"/>
            <a:ext cx="2015490" cy="388516"/>
          </a:xfrm>
          <a:prstGeom prst="rect">
            <a:avLst/>
          </a:prstGeom>
        </p:spPr>
      </p:pic>
      <p:grpSp>
        <p:nvGrpSpPr>
          <p:cNvPr id="5" name="组合 4"/>
          <p:cNvGrpSpPr/>
          <p:nvPr/>
        </p:nvGrpSpPr>
        <p:grpSpPr>
          <a:xfrm>
            <a:off x="360854" y="1591608"/>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pPr lvl="0"/>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4793"/>
            <a:ext cx="11485848" cy="2792239"/>
          </a:xfrm>
        </p:spPr>
        <p:txBody>
          <a:bodyPr/>
          <a:lstStyle/>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苏格拉底式对话是一种采用对话的方式，以澄清彼此观念和思想的方法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格拉底认为通过对话可以使学生澄清自己的理念、想法，使谈论的课题清晰。他尤其认为只要一直更正不完全、不正确的观念，便可使人寻找到真理。这种对话模式，犹如戏剧，拥有无比的张力。在对话中穿插一些轻松、诙谐的语调，会让人陷入推理的自我矛盾中，这样就达到了澄清的效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0183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信息类文本阅读之分析概括作者在文中的观点态度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825072"/>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4101285591"/>
              </p:ext>
            </p:extLst>
          </p:nvPr>
        </p:nvGraphicFramePr>
        <p:xfrm>
          <a:off x="360854" y="2424257"/>
          <a:ext cx="11485848" cy="2743200"/>
        </p:xfrm>
        <a:graphic>
          <a:graphicData uri="http://schemas.openxmlformats.org/drawingml/2006/table">
            <a:tbl>
              <a:tblPr firstRow="1" firstCol="1" bandRow="1"/>
              <a:tblGrid>
                <a:gridCol w="1557888">
                  <a:extLst>
                    <a:ext uri="{9D8B030D-6E8A-4147-A177-3AD203B41FA5}">
                      <a16:colId xmlns:a16="http://schemas.microsoft.com/office/drawing/2014/main" val="873476612"/>
                    </a:ext>
                  </a:extLst>
                </a:gridCol>
                <a:gridCol w="9927960">
                  <a:extLst>
                    <a:ext uri="{9D8B030D-6E8A-4147-A177-3AD203B41FA5}">
                      <a16:colId xmlns:a16="http://schemas.microsoft.com/office/drawing/2014/main" val="1355802001"/>
                    </a:ext>
                  </a:extLst>
                </a:gridCol>
              </a:tblGrid>
              <a:tr h="340680">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mn-ea"/>
                          <a:ea typeface="+mn-ea"/>
                          <a:cs typeface="Times New Roman" panose="02020603050405020304" pitchFamily="18" charset="0"/>
                        </a:rPr>
                        <a:t>思维发展与提升　审美鉴赏与创造</a:t>
                      </a:r>
                      <a:endParaRPr lang="zh-CN" sz="24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1888200">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所谓</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观点态度</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指作者通过一定的材料所表达出来的对客观事物的认识和思想倾向，表现为文章的中心思想和作者的创作意图，即是褒扬还是贬低，是肯定还是否定，是赞成还是反对等。具体体现在句、段、文章中，作者对具体的事、物、景、现象的看法和态度等。</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404060971"/>
              </p:ext>
            </p:extLst>
          </p:nvPr>
        </p:nvGraphicFramePr>
        <p:xfrm>
          <a:off x="406574" y="940159"/>
          <a:ext cx="11377264" cy="4536782"/>
        </p:xfrm>
        <a:graphic>
          <a:graphicData uri="http://schemas.openxmlformats.org/drawingml/2006/table">
            <a:tbl>
              <a:tblPr firstRow="1" firstCol="1" bandRow="1"/>
              <a:tblGrid>
                <a:gridCol w="1656184">
                  <a:extLst>
                    <a:ext uri="{9D8B030D-6E8A-4147-A177-3AD203B41FA5}">
                      <a16:colId xmlns:a16="http://schemas.microsoft.com/office/drawing/2014/main" val="399734507"/>
                    </a:ext>
                  </a:extLst>
                </a:gridCol>
                <a:gridCol w="9721080">
                  <a:extLst>
                    <a:ext uri="{9D8B030D-6E8A-4147-A177-3AD203B41FA5}">
                      <a16:colId xmlns:a16="http://schemas.microsoft.com/office/drawing/2014/main" val="3334587826"/>
                    </a:ext>
                  </a:extLst>
                </a:gridCol>
              </a:tblGrid>
              <a:tr h="69630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mn-ea"/>
                          <a:ea typeface="+mn-ea"/>
                          <a:cs typeface="Times New Roman" panose="02020603050405020304" pitchFamily="18" charset="0"/>
                        </a:rPr>
                        <a:t>语言建构与运用　审美鉴赏与创造</a:t>
                      </a:r>
                      <a:endParaRPr lang="zh-CN" sz="105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1044453">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作者</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文中的观点态度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，实际上就是作者写作的动机和要表达的认识。</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分析概括作者在文中的观点态度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，就是要求用自己的语言，将语段或全文进行具体的理解和总结、筛选和提炼、加工和转化，从而分辨作者对所说事物的歌颂或批评的态度。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概括</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是两种对应的思维方式：分析是从复杂到简单，将事物分解为若干部分，找出各个部分的本质属性，弄清彼此间的差异；概括是从简单到复杂，将若干事物依据其共同特征归纳在一起，实现对整体的认知。</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507753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896207628"/>
              </p:ext>
            </p:extLst>
          </p:nvPr>
        </p:nvGraphicFramePr>
        <p:xfrm>
          <a:off x="406574" y="940159"/>
          <a:ext cx="11377264" cy="2707982"/>
        </p:xfrm>
        <a:graphic>
          <a:graphicData uri="http://schemas.openxmlformats.org/drawingml/2006/table">
            <a:tbl>
              <a:tblPr firstRow="1" firstCol="1" bandRow="1"/>
              <a:tblGrid>
                <a:gridCol w="1512168">
                  <a:extLst>
                    <a:ext uri="{9D8B030D-6E8A-4147-A177-3AD203B41FA5}">
                      <a16:colId xmlns:a16="http://schemas.microsoft.com/office/drawing/2014/main" val="399734507"/>
                    </a:ext>
                  </a:extLst>
                </a:gridCol>
                <a:gridCol w="9865096">
                  <a:extLst>
                    <a:ext uri="{9D8B030D-6E8A-4147-A177-3AD203B41FA5}">
                      <a16:colId xmlns:a16="http://schemas.microsoft.com/office/drawing/2014/main" val="3334587826"/>
                    </a:ext>
                  </a:extLst>
                </a:gridCol>
              </a:tblGrid>
              <a:tr h="69630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altLang="zh-CN" sz="2400" b="1" dirty="0" smtClean="0">
                          <a:solidFill>
                            <a:srgbClr val="000000"/>
                          </a:solidFill>
                          <a:effectLst/>
                          <a:latin typeface="+mn-ea"/>
                          <a:ea typeface="+mn-ea"/>
                          <a:cs typeface="Times New Roman" panose="02020603050405020304" pitchFamily="18" charset="0"/>
                        </a:rPr>
                        <a:t>语言建构与运用　审美鉴赏与创造</a:t>
                      </a:r>
                      <a:endParaRPr lang="zh-CN" sz="24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1044453">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p>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主要包括选择题和简答题两种类型。选择题的设问方式多是</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根据原文内容，下列说法不正确的一项是</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。简答题则是：</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文中画横线的句子表达了作者怎样的看法？</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b="1" dirty="0" smtClean="0">
                          <a:solidFill>
                            <a:srgbClr val="000000"/>
                          </a:solidFill>
                          <a:effectLst/>
                          <a:latin typeface="Times New Roman" panose="02020603050405020304" pitchFamily="18" charset="0"/>
                          <a:ea typeface="宋体" panose="02010600030101010101" pitchFamily="2" charset="-122"/>
                        </a:rPr>
                        <a:t>2</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有哪些内涵</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文章主要提倡哪层内涵</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为什么</a:t>
                      </a:r>
                      <a:r>
                        <a:rPr lang="zh-CN" altLang="zh-CN" sz="2400" b="1" dirty="0" smtClean="0">
                          <a:solidFill>
                            <a:srgbClr val="000000"/>
                          </a:solidFill>
                          <a:effectLst/>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3356269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452431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分析概括作者在文中的观点态度题</a:t>
            </a:r>
            <a:r>
              <a:rPr lang="zh-CN" altLang="zh-CN" b="1" dirty="0" smtClean="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的解</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题思路与方法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选择题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明确题干要求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。题干的语言指令通常分为两个方面：一是对四个选项的内容的指向与界定。二是要求判断正误。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读懂选项内容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。四个选项的内容都是对文章内容要点、中心意思的理解和判断。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结合语境判断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。出题者设置选项时，会根据题干的指令，设计一些错误的节点，因此答题时要注意将选项相关内容与原文进行比对，从而对选项作出正误判断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spTree>
    <p:extLst>
      <p:ext uri="{BB962C8B-B14F-4D97-AF65-F5344CB8AC3E}">
        <p14:creationId xmlns:p14="http://schemas.microsoft.com/office/powerpoint/2010/main" val="702927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2153</Words>
  <Application>Microsoft Office PowerPoint</Application>
  <PresentationFormat>自定义</PresentationFormat>
  <Paragraphs>56</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399</cp:revision>
  <dcterms:created xsi:type="dcterms:W3CDTF">2020-11-06T05:24:00Z</dcterms:created>
  <dcterms:modified xsi:type="dcterms:W3CDTF">2025-06-26T10:01:47Z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